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25203150" cy="36004500"/>
  <p:notesSz cx="6858000" cy="9144000"/>
  <p:defaultTextStyle>
    <a:defPPr>
      <a:defRPr lang="pt-BR"/>
    </a:defPPr>
    <a:lvl1pPr marL="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1pPr>
    <a:lvl2pPr marL="174879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2pPr>
    <a:lvl3pPr marL="349758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3pPr>
    <a:lvl4pPr marL="524637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4pPr>
    <a:lvl5pPr marL="699516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5pPr>
    <a:lvl6pPr marL="874395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6pPr>
    <a:lvl7pPr marL="1049274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7pPr>
    <a:lvl8pPr marL="1224153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8pPr>
    <a:lvl9pPr marL="1399032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0">
          <p15:clr>
            <a:srgbClr val="A4A3A4"/>
          </p15:clr>
        </p15:guide>
        <p15:guide id="2" pos="79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18" autoAdjust="0"/>
    <p:restoredTop sz="94660"/>
  </p:normalViewPr>
  <p:slideViewPr>
    <p:cSldViewPr>
      <p:cViewPr>
        <p:scale>
          <a:sx n="30" d="100"/>
          <a:sy n="30" d="100"/>
        </p:scale>
        <p:origin x="1446" y="24"/>
      </p:cViewPr>
      <p:guideLst>
        <p:guide orient="horz" pos="11340"/>
        <p:guide pos="79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D71EE-E200-4DEC-A996-B8A32CD69FD4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28850" y="685800"/>
            <a:ext cx="2400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B18C9-E61F-4806-A470-07D29F2978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5417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B18C9-E61F-4806-A470-07D29F2978F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0078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90236" y="11184742"/>
            <a:ext cx="21422678" cy="771763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780473" y="20402550"/>
            <a:ext cx="17642205" cy="92011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48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97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46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995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743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492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24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99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2C93-3451-45AB-8CC9-1F46CC768CD1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56D4-721D-485C-A9A8-92029AE795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8617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2C93-3451-45AB-8CC9-1F46CC768CD1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56D4-721D-485C-A9A8-92029AE795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1933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8272284" y="1441859"/>
            <a:ext cx="5670709" cy="3072050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60157" y="1441859"/>
            <a:ext cx="16592074" cy="3072050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2C93-3451-45AB-8CC9-1F46CC768CD1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56D4-721D-485C-A9A8-92029AE795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9114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2C93-3451-45AB-8CC9-1F46CC768CD1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56D4-721D-485C-A9A8-92029AE795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584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0876" y="23136226"/>
            <a:ext cx="21422678" cy="7150894"/>
          </a:xfrm>
        </p:spPr>
        <p:txBody>
          <a:bodyPr anchor="t"/>
          <a:lstStyle>
            <a:lvl1pPr algn="l">
              <a:defRPr sz="153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990876" y="15260256"/>
            <a:ext cx="21422678" cy="7875980"/>
          </a:xfrm>
        </p:spPr>
        <p:txBody>
          <a:bodyPr anchor="b"/>
          <a:lstStyle>
            <a:lvl1pPr marL="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1pPr>
            <a:lvl2pPr marL="174879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2pPr>
            <a:lvl3pPr marL="3497580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3pPr>
            <a:lvl4pPr marL="524637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699516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74395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49274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24153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399032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2C93-3451-45AB-8CC9-1F46CC768CD1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56D4-721D-485C-A9A8-92029AE795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7436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60158" y="8401060"/>
            <a:ext cx="11131391" cy="23761304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811601" y="8401060"/>
            <a:ext cx="11131391" cy="23761304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2C93-3451-45AB-8CC9-1F46CC768CD1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56D4-721D-485C-A9A8-92029AE795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426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60163" y="8059342"/>
            <a:ext cx="11135768" cy="3358751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790" indent="0">
              <a:buNone/>
              <a:defRPr sz="7700" b="1"/>
            </a:lvl2pPr>
            <a:lvl3pPr marL="3497580" indent="0">
              <a:buNone/>
              <a:defRPr sz="6900" b="1"/>
            </a:lvl3pPr>
            <a:lvl4pPr marL="5246370" indent="0">
              <a:buNone/>
              <a:defRPr sz="6100" b="1"/>
            </a:lvl4pPr>
            <a:lvl5pPr marL="6995160" indent="0">
              <a:buNone/>
              <a:defRPr sz="6100" b="1"/>
            </a:lvl5pPr>
            <a:lvl6pPr marL="8743950" indent="0">
              <a:buNone/>
              <a:defRPr sz="6100" b="1"/>
            </a:lvl6pPr>
            <a:lvl7pPr marL="10492740" indent="0">
              <a:buNone/>
              <a:defRPr sz="6100" b="1"/>
            </a:lvl7pPr>
            <a:lvl8pPr marL="12241530" indent="0">
              <a:buNone/>
              <a:defRPr sz="6100" b="1"/>
            </a:lvl8pPr>
            <a:lvl9pPr marL="13990320" indent="0">
              <a:buNone/>
              <a:defRPr sz="61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60163" y="11418092"/>
            <a:ext cx="11135768" cy="20744262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2802857" y="8059342"/>
            <a:ext cx="11140141" cy="3358751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790" indent="0">
              <a:buNone/>
              <a:defRPr sz="7700" b="1"/>
            </a:lvl2pPr>
            <a:lvl3pPr marL="3497580" indent="0">
              <a:buNone/>
              <a:defRPr sz="6900" b="1"/>
            </a:lvl3pPr>
            <a:lvl4pPr marL="5246370" indent="0">
              <a:buNone/>
              <a:defRPr sz="6100" b="1"/>
            </a:lvl4pPr>
            <a:lvl5pPr marL="6995160" indent="0">
              <a:buNone/>
              <a:defRPr sz="6100" b="1"/>
            </a:lvl5pPr>
            <a:lvl6pPr marL="8743950" indent="0">
              <a:buNone/>
              <a:defRPr sz="6100" b="1"/>
            </a:lvl6pPr>
            <a:lvl7pPr marL="10492740" indent="0">
              <a:buNone/>
              <a:defRPr sz="6100" b="1"/>
            </a:lvl7pPr>
            <a:lvl8pPr marL="12241530" indent="0">
              <a:buNone/>
              <a:defRPr sz="6100" b="1"/>
            </a:lvl8pPr>
            <a:lvl9pPr marL="13990320" indent="0">
              <a:buNone/>
              <a:defRPr sz="61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2802857" y="11418092"/>
            <a:ext cx="11140141" cy="20744262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2C93-3451-45AB-8CC9-1F46CC768CD1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56D4-721D-485C-A9A8-92029AE795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7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2C93-3451-45AB-8CC9-1F46CC768CD1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56D4-721D-485C-A9A8-92029AE795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8270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2C93-3451-45AB-8CC9-1F46CC768CD1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56D4-721D-485C-A9A8-92029AE795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5763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0163" y="1433514"/>
            <a:ext cx="8291664" cy="6100763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853735" y="1433523"/>
            <a:ext cx="14089263" cy="30728845"/>
          </a:xfrm>
        </p:spPr>
        <p:txBody>
          <a:bodyPr/>
          <a:lstStyle>
            <a:lvl1pPr>
              <a:defRPr sz="12200"/>
            </a:lvl1pPr>
            <a:lvl2pPr>
              <a:defRPr sz="10700"/>
            </a:lvl2pPr>
            <a:lvl3pPr>
              <a:defRPr sz="92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60163" y="7534286"/>
            <a:ext cx="8291664" cy="24628082"/>
          </a:xfrm>
        </p:spPr>
        <p:txBody>
          <a:bodyPr/>
          <a:lstStyle>
            <a:lvl1pPr marL="0" indent="0">
              <a:buNone/>
              <a:defRPr sz="5400"/>
            </a:lvl1pPr>
            <a:lvl2pPr marL="1748790" indent="0">
              <a:buNone/>
              <a:defRPr sz="4600"/>
            </a:lvl2pPr>
            <a:lvl3pPr marL="3497580" indent="0">
              <a:buNone/>
              <a:defRPr sz="3800"/>
            </a:lvl3pPr>
            <a:lvl4pPr marL="5246370" indent="0">
              <a:buNone/>
              <a:defRPr sz="3400"/>
            </a:lvl4pPr>
            <a:lvl5pPr marL="6995160" indent="0">
              <a:buNone/>
              <a:defRPr sz="3400"/>
            </a:lvl5pPr>
            <a:lvl6pPr marL="8743950" indent="0">
              <a:buNone/>
              <a:defRPr sz="3400"/>
            </a:lvl6pPr>
            <a:lvl7pPr marL="10492740" indent="0">
              <a:buNone/>
              <a:defRPr sz="3400"/>
            </a:lvl7pPr>
            <a:lvl8pPr marL="12241530" indent="0">
              <a:buNone/>
              <a:defRPr sz="3400"/>
            </a:lvl8pPr>
            <a:lvl9pPr marL="13990320" indent="0">
              <a:buNone/>
              <a:defRPr sz="3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2C93-3451-45AB-8CC9-1F46CC768CD1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56D4-721D-485C-A9A8-92029AE795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5201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9994" y="25203156"/>
            <a:ext cx="15121890" cy="2975376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939994" y="3217067"/>
            <a:ext cx="15121890" cy="21602700"/>
          </a:xfrm>
        </p:spPr>
        <p:txBody>
          <a:bodyPr/>
          <a:lstStyle>
            <a:lvl1pPr marL="0" indent="0">
              <a:buNone/>
              <a:defRPr sz="12200"/>
            </a:lvl1pPr>
            <a:lvl2pPr marL="1748790" indent="0">
              <a:buNone/>
              <a:defRPr sz="10700"/>
            </a:lvl2pPr>
            <a:lvl3pPr marL="3497580" indent="0">
              <a:buNone/>
              <a:defRPr sz="9200"/>
            </a:lvl3pPr>
            <a:lvl4pPr marL="5246370" indent="0">
              <a:buNone/>
              <a:defRPr sz="7700"/>
            </a:lvl4pPr>
            <a:lvl5pPr marL="6995160" indent="0">
              <a:buNone/>
              <a:defRPr sz="7700"/>
            </a:lvl5pPr>
            <a:lvl6pPr marL="8743950" indent="0">
              <a:buNone/>
              <a:defRPr sz="7700"/>
            </a:lvl6pPr>
            <a:lvl7pPr marL="10492740" indent="0">
              <a:buNone/>
              <a:defRPr sz="7700"/>
            </a:lvl7pPr>
            <a:lvl8pPr marL="12241530" indent="0">
              <a:buNone/>
              <a:defRPr sz="7700"/>
            </a:lvl8pPr>
            <a:lvl9pPr marL="13990320" indent="0">
              <a:buNone/>
              <a:defRPr sz="77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39994" y="28178532"/>
            <a:ext cx="15121890" cy="4225524"/>
          </a:xfrm>
        </p:spPr>
        <p:txBody>
          <a:bodyPr/>
          <a:lstStyle>
            <a:lvl1pPr marL="0" indent="0">
              <a:buNone/>
              <a:defRPr sz="5400"/>
            </a:lvl1pPr>
            <a:lvl2pPr marL="1748790" indent="0">
              <a:buNone/>
              <a:defRPr sz="4600"/>
            </a:lvl2pPr>
            <a:lvl3pPr marL="3497580" indent="0">
              <a:buNone/>
              <a:defRPr sz="3800"/>
            </a:lvl3pPr>
            <a:lvl4pPr marL="5246370" indent="0">
              <a:buNone/>
              <a:defRPr sz="3400"/>
            </a:lvl4pPr>
            <a:lvl5pPr marL="6995160" indent="0">
              <a:buNone/>
              <a:defRPr sz="3400"/>
            </a:lvl5pPr>
            <a:lvl6pPr marL="8743950" indent="0">
              <a:buNone/>
              <a:defRPr sz="3400"/>
            </a:lvl6pPr>
            <a:lvl7pPr marL="10492740" indent="0">
              <a:buNone/>
              <a:defRPr sz="3400"/>
            </a:lvl7pPr>
            <a:lvl8pPr marL="12241530" indent="0">
              <a:buNone/>
              <a:defRPr sz="3400"/>
            </a:lvl8pPr>
            <a:lvl9pPr marL="13990320" indent="0">
              <a:buNone/>
              <a:defRPr sz="3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2C93-3451-45AB-8CC9-1F46CC768CD1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56D4-721D-485C-A9A8-92029AE795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010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260158" y="1441850"/>
            <a:ext cx="22682835" cy="6000750"/>
          </a:xfrm>
          <a:prstGeom prst="rect">
            <a:avLst/>
          </a:prstGeom>
        </p:spPr>
        <p:txBody>
          <a:bodyPr vert="horz" lIns="349758" tIns="174879" rIns="349758" bIns="174879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60158" y="8401060"/>
            <a:ext cx="22682835" cy="23761304"/>
          </a:xfrm>
          <a:prstGeom prst="rect">
            <a:avLst/>
          </a:prstGeom>
        </p:spPr>
        <p:txBody>
          <a:bodyPr vert="horz" lIns="349758" tIns="174879" rIns="349758" bIns="174879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260158" y="33370850"/>
            <a:ext cx="5880735" cy="1916905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l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72C93-3451-45AB-8CC9-1F46CC768CD1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8611076" y="33370850"/>
            <a:ext cx="7980998" cy="1916905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ct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8062258" y="33370850"/>
            <a:ext cx="5880735" cy="1916905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56D4-721D-485C-A9A8-92029AE795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460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97580" rtl="0" eaLnBrk="1" latinLnBrk="0" hangingPunct="1">
        <a:spcBef>
          <a:spcPct val="0"/>
        </a:spcBef>
        <a:buNone/>
        <a:defRPr sz="1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11593" indent="-1311593" algn="l" defTabSz="3497580" rtl="0" eaLnBrk="1" latinLnBrk="0" hangingPunct="1">
        <a:spcBef>
          <a:spcPct val="20000"/>
        </a:spcBef>
        <a:buFont typeface="Arial" pitchFamily="34" charset="0"/>
        <a:buChar char="•"/>
        <a:defRPr sz="12200" kern="1200">
          <a:solidFill>
            <a:schemeClr val="tx1"/>
          </a:solidFill>
          <a:latin typeface="+mn-lt"/>
          <a:ea typeface="+mn-ea"/>
          <a:cs typeface="+mn-cs"/>
        </a:defRPr>
      </a:lvl1pPr>
      <a:lvl2pPr marL="2841784" indent="-1092994" algn="l" defTabSz="3497580" rtl="0" eaLnBrk="1" latinLnBrk="0" hangingPunct="1">
        <a:spcBef>
          <a:spcPct val="20000"/>
        </a:spcBef>
        <a:buFont typeface="Arial" pitchFamily="34" charset="0"/>
        <a:buChar char="–"/>
        <a:defRPr sz="10700" kern="1200">
          <a:solidFill>
            <a:schemeClr val="tx1"/>
          </a:solidFill>
          <a:latin typeface="+mn-lt"/>
          <a:ea typeface="+mn-ea"/>
          <a:cs typeface="+mn-cs"/>
        </a:defRPr>
      </a:lvl2pPr>
      <a:lvl3pPr marL="437197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3pPr>
      <a:lvl4pPr marL="6120765" indent="-874395" algn="l" defTabSz="3497580" rtl="0" eaLnBrk="1" latinLnBrk="0" hangingPunct="1">
        <a:spcBef>
          <a:spcPct val="20000"/>
        </a:spcBef>
        <a:buFont typeface="Arial" pitchFamily="34" charset="0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4pPr>
      <a:lvl5pPr marL="7869555" indent="-874395" algn="l" defTabSz="3497580" rtl="0" eaLnBrk="1" latinLnBrk="0" hangingPunct="1">
        <a:spcBef>
          <a:spcPct val="20000"/>
        </a:spcBef>
        <a:buFont typeface="Arial" pitchFamily="34" charset="0"/>
        <a:buChar char="»"/>
        <a:defRPr sz="7700" kern="1200">
          <a:solidFill>
            <a:schemeClr val="tx1"/>
          </a:solidFill>
          <a:latin typeface="+mn-lt"/>
          <a:ea typeface="+mn-ea"/>
          <a:cs typeface="+mn-cs"/>
        </a:defRPr>
      </a:lvl5pPr>
      <a:lvl6pPr marL="961834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1136713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311592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486471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74879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349758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524637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699516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74395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49274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224153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6"/>
          <p:cNvSpPr txBox="1">
            <a:spLocks noChangeArrowheads="1"/>
          </p:cNvSpPr>
          <p:nvPr/>
        </p:nvSpPr>
        <p:spPr bwMode="auto">
          <a:xfrm>
            <a:off x="5292725" y="5156995"/>
            <a:ext cx="146177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TÍTULO</a:t>
            </a:r>
          </a:p>
        </p:txBody>
      </p:sp>
      <p:sp>
        <p:nvSpPr>
          <p:cNvPr id="5" name="CaixaDeTexto 7"/>
          <p:cNvSpPr txBox="1">
            <a:spLocks noChangeArrowheads="1"/>
          </p:cNvSpPr>
          <p:nvPr/>
        </p:nvSpPr>
        <p:spPr bwMode="auto">
          <a:xfrm>
            <a:off x="1295969" y="6408962"/>
            <a:ext cx="22439680" cy="150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just" defTabSz="914400" eaLnBrk="1" hangingPunct="1">
              <a:defRPr/>
            </a:pPr>
            <a:r>
              <a:rPr lang="pt-BR" sz="4400" b="1" dirty="0"/>
              <a:t>Nome Completo do(s) Autor(es)</a:t>
            </a:r>
            <a:r>
              <a:rPr lang="pt-BR" sz="4400" b="1" baseline="30000" dirty="0"/>
              <a:t>1</a:t>
            </a:r>
            <a:r>
              <a:rPr lang="pt-BR" sz="4400" b="1" dirty="0"/>
              <a:t> (alunos da AEMS, máximo – 2); Nome Completo dos (</a:t>
            </a:r>
            <a:r>
              <a:rPr lang="pt-BR" sz="4400" b="1" dirty="0" err="1"/>
              <a:t>co</a:t>
            </a:r>
            <a:r>
              <a:rPr lang="pt-BR" sz="4400" b="1" dirty="0"/>
              <a:t>)orientadores</a:t>
            </a:r>
            <a:r>
              <a:rPr lang="pt-BR" sz="4400" b="1" baseline="30000" dirty="0"/>
              <a:t>2</a:t>
            </a:r>
            <a:r>
              <a:rPr lang="pt-BR" sz="4400" b="1" dirty="0"/>
              <a:t> (professores da AEMS, mínimo – 3).</a:t>
            </a:r>
            <a:endParaRPr kumimoji="0" lang="pt-BR" sz="4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1295969" y="10893424"/>
            <a:ext cx="11069934" cy="2006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INTRODUÇÃO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algn="just"/>
            <a:r>
              <a:rPr lang="pt-BR" sz="3000" dirty="0"/>
              <a:t>Introdução é a parte do trabalho na qual o tema é apresentado em sua totalidade, de maneira clara e objetiva. Deve dar ao leitor a informação necessária para que ele entenda o assunto a ser abordado no estudo. Além disso, deve conter as informações prévias, de artigos anteriores, que fundamentam a pesquisa e auxiliam na interpretação dos dados obtidos. Pode haver separação por conteúdos, devendo ser adotada uma numeração progressiva, a saber, 1.1 Seção secundária (enunciar título); 1.2 Nova seção secundária (enunciar título); 1.2.1 Seção terciária (enunciar título)...</a:t>
            </a:r>
          </a:p>
          <a:p>
            <a:pPr algn="just"/>
            <a:r>
              <a:rPr lang="pt-BR" sz="3000" dirty="0"/>
              <a:t>Deve-se escrever o texto de modo a apresentar as ideias de forma lógica (do geral para o específico), para que o mesmo fique claro e compreensível. Construir frases curtas e evitar o uso de gerúndio para conectar uma frase com outra. Não se deve também iniciar frases com a conjugação no gerúndio.</a:t>
            </a:r>
          </a:p>
          <a:p>
            <a:pPr algn="just"/>
            <a:r>
              <a:rPr lang="pt-BR" sz="3000" dirty="0"/>
              <a:t>Para concluir a introdução, pode-se até mencionar os objetivos, porém estes devem estar claramente explícitos no item </a:t>
            </a:r>
            <a:r>
              <a:rPr lang="pt-BR" sz="3000" b="1" dirty="0"/>
              <a:t>“2 OBJETIVOS”</a:t>
            </a:r>
            <a:r>
              <a:rPr lang="pt-BR" sz="3000" dirty="0"/>
              <a:t>.</a:t>
            </a:r>
            <a:r>
              <a:rPr kumimoji="0" lang="pt-BR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OBJETIVOS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lvl="0" algn="just" defTabSz="914400"/>
            <a:r>
              <a:rPr lang="pt-BR" sz="3200" dirty="0"/>
              <a:t>Descrever quais são os objetivos da pesquisa, o que se pretende alcançar com a execução da mesma.</a:t>
            </a:r>
            <a:r>
              <a:rPr kumimoji="0" lang="pt-BR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MATERIAL E MÉTODOS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algn="just"/>
            <a:r>
              <a:rPr lang="pt-BR" sz="3200" dirty="0"/>
              <a:t>Este item se refere à descrição precisa do material e dos métodos utilizados para a realização do estudo, para que outros pesquisadores possam repetir o(s) experimento(s) com exatidão.</a:t>
            </a:r>
          </a:p>
          <a:p>
            <a:pPr algn="just"/>
            <a:r>
              <a:rPr lang="pt-BR" sz="3200" dirty="0"/>
              <a:t>Em casos de pesquisa de campo e de estudo de caso, material e métodos se conjugam, nos quais se incluem a descrição da população a ser pesquisada e a maneira pela qual se realizou a amostragem. Deve-se também indicar o instrumento de pesquisa (questionário, formulário ou entrevista) e como o mesmo foi aplicado na coleta de dados. Se algum método estatístico foi empregado na pesquisa, o mesmo deve ser descrito com clareza. Nos casos de pesquisa experimental, material e métodos podem ser apresentados de forma conjugada ou não.</a:t>
            </a:r>
            <a:endParaRPr kumimoji="0" lang="pt-BR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CaixaDeTexto 5"/>
          <p:cNvSpPr txBox="1">
            <a:spLocks noChangeArrowheads="1"/>
          </p:cNvSpPr>
          <p:nvPr/>
        </p:nvSpPr>
        <p:spPr bwMode="auto">
          <a:xfrm>
            <a:off x="13079413" y="11017250"/>
            <a:ext cx="10656887" cy="2037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RESULTADOS E DISCUSSÃO</a:t>
            </a:r>
          </a:p>
          <a:p>
            <a:pPr marL="0" marR="0" lvl="0" indent="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kern="0" dirty="0">
                <a:solidFill>
                  <a:sysClr val="windowText" lastClr="000000"/>
                </a:solidFill>
              </a:rPr>
              <a:t>(No caso de revisão bibliográfica – TÓPICOS DO DESENVOLVIMENTO)</a:t>
            </a:r>
            <a:endParaRPr kumimoji="0" lang="pt-BR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3000" kern="0" dirty="0">
              <a:solidFill>
                <a:sysClr val="windowText" lastClr="000000"/>
              </a:solidFill>
            </a:endParaRPr>
          </a:p>
          <a:p>
            <a:pPr algn="just"/>
            <a:r>
              <a:rPr lang="pt-BR" sz="3000" dirty="0"/>
              <a:t>Nesse item mostram-se as informações novas e originais obtidas da investigação. Apresentam-se os dados de forma lógica, sequencial e precisa para que o texto fique claro e compreensível. Para melhor compreensão dos dados, os mesmos podem também ser mostrados nas formas de ilustrações (figuras, gráficos, tabelas e gráficos). Estas são decorrentes do(s) resultado(s) contidos no texto, logo o(s) termo(s) “Figura x”, “Quadro y” e “Tabela z” devem ser inclusas após as explanações.</a:t>
            </a:r>
          </a:p>
          <a:p>
            <a:pPr algn="just"/>
            <a:r>
              <a:rPr lang="pt-BR" sz="3000" dirty="0"/>
              <a:t>Podem-se comparar os resultados obtidos com dados da literatura, com discussão das diferenças ou das semelhanças. Explique os aspectos importantes do estudo e suas implicações, bem como suas limitações e sugira novos experimentos, caso necessário</a:t>
            </a:r>
            <a:r>
              <a:rPr kumimoji="0" lang="pt-BR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algn="just"/>
            <a:endParaRPr lang="pt-BR" sz="3000" kern="0" dirty="0">
              <a:solidFill>
                <a:sysClr val="windowText" lastClr="000000"/>
              </a:solidFill>
            </a:endParaRPr>
          </a:p>
          <a:p>
            <a:pPr algn="just"/>
            <a:r>
              <a:rPr lang="pt-BR" sz="3000" b="1" kern="0" dirty="0">
                <a:solidFill>
                  <a:sysClr val="windowText" lastClr="000000"/>
                </a:solidFill>
              </a:rPr>
              <a:t>(Adicionar figuras, gráficos, tabelas e quadros, caso necessário.)</a:t>
            </a:r>
          </a:p>
          <a:p>
            <a:pPr algn="just"/>
            <a:endParaRPr kumimoji="0" lang="pt-BR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algn="just"/>
            <a:endParaRPr lang="pt-BR" sz="3000" kern="0" dirty="0">
              <a:solidFill>
                <a:sysClr val="windowText" lastClr="000000"/>
              </a:solidFill>
            </a:endParaRPr>
          </a:p>
          <a:p>
            <a:pPr algn="just"/>
            <a:endParaRPr kumimoji="0" lang="pt-BR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algn="just"/>
            <a:endParaRPr lang="pt-BR" sz="3000" kern="0" dirty="0">
              <a:solidFill>
                <a:sysClr val="windowText" lastClr="000000"/>
              </a:solidFill>
            </a:endParaRPr>
          </a:p>
          <a:p>
            <a:pPr algn="just"/>
            <a:endParaRPr kumimoji="0" lang="pt-BR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algn="just"/>
            <a:endParaRPr lang="pt-BR" sz="3000" kern="0" dirty="0">
              <a:solidFill>
                <a:sysClr val="windowText" lastClr="000000"/>
              </a:solidFill>
            </a:endParaRPr>
          </a:p>
          <a:p>
            <a:pPr algn="just"/>
            <a:endParaRPr kumimoji="0" lang="pt-BR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algn="just"/>
            <a:endParaRPr lang="pt-BR" sz="3000" kern="0" dirty="0">
              <a:solidFill>
                <a:sysClr val="windowText" lastClr="000000"/>
              </a:solidFill>
            </a:endParaRPr>
          </a:p>
          <a:p>
            <a:pPr algn="just"/>
            <a:endParaRPr kumimoji="0" lang="pt-BR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algn="just"/>
            <a:endParaRPr kumimoji="0" lang="pt-BR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CONCLUSÃO</a:t>
            </a:r>
          </a:p>
          <a:p>
            <a:pPr algn="just" defTabSz="914400" eaLnBrk="1" hangingPunct="1">
              <a:defRPr/>
            </a:pPr>
            <a:r>
              <a:rPr lang="pt-BR" sz="2400" b="1" kern="0" dirty="0">
                <a:solidFill>
                  <a:sysClr val="windowText" lastClr="000000"/>
                </a:solidFill>
              </a:rPr>
              <a:t>(</a:t>
            </a:r>
            <a:r>
              <a:rPr lang="pt-BR" sz="2800" b="1" kern="0" dirty="0">
                <a:solidFill>
                  <a:sysClr val="windowText" lastClr="000000"/>
                </a:solidFill>
              </a:rPr>
              <a:t>No caso de revisão bibliográfica – CONSIDERAÇÕES FINAIS)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lvl="0" algn="just" defTabSz="914400" eaLnBrk="1" hangingPunct="1"/>
            <a:r>
              <a:rPr lang="pt-BR" sz="3000" dirty="0"/>
              <a:t>Finalizar com as conclusões pertinentes aos resultados obtidos em relação aos objetivos do estudo</a:t>
            </a:r>
            <a:r>
              <a:rPr kumimoji="0" lang="pt-BR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3000" kern="0" dirty="0">
              <a:solidFill>
                <a:sysClr val="windowText" lastClr="000000"/>
              </a:solidFill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REFERÊNCIAS BIBLIOGRÁFICAS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Seguir normas dos artigos científicos da AEMS.</a:t>
            </a:r>
          </a:p>
          <a:p>
            <a:pPr marL="0" marR="0" lvl="0" indent="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3000" kern="0" dirty="0">
              <a:solidFill>
                <a:sysClr val="windowText" lastClr="000000"/>
              </a:solidFill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Imagem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413" y="20306506"/>
            <a:ext cx="5757315" cy="354282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pic>
        <p:nvPicPr>
          <p:cNvPr id="9" name="Imagem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2295" y="20839385"/>
            <a:ext cx="4653354" cy="24770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0" y="34087595"/>
            <a:ext cx="25203150" cy="1908000"/>
          </a:xfrm>
          <a:noFill/>
        </p:spPr>
        <p:txBody>
          <a:bodyPr/>
          <a:lstStyle/>
          <a:p>
            <a:r>
              <a:rPr lang="pt-BR" sz="8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haroni" panose="02010803020104030203" pitchFamily="2" charset="-79"/>
                <a:cs typeface="Aharoni" panose="02010803020104030203" pitchFamily="2" charset="-79"/>
              </a:rPr>
              <a:t>Faculdades Integradas de Três Lagoas, </a:t>
            </a:r>
            <a:r>
              <a:rPr lang="pt-BR" sz="9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haroni" panose="02010803020104030203" pitchFamily="2" charset="-79"/>
                <a:cs typeface="Aharoni" panose="02010803020104030203" pitchFamily="2" charset="-79"/>
              </a:rPr>
              <a:t>2021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295969" y="8160886"/>
            <a:ext cx="22655354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Arial"/>
                <a:ea typeface="Times New Roman"/>
              </a:rPr>
              <a:t>Ex.: José da Silva</a:t>
            </a:r>
            <a:r>
              <a:rPr lang="pt-BR" sz="2000" baseline="30000" dirty="0">
                <a:latin typeface="Arial"/>
                <a:ea typeface="Times New Roman"/>
              </a:rPr>
              <a:t>1</a:t>
            </a:r>
            <a:r>
              <a:rPr lang="pt-BR" sz="2000" dirty="0">
                <a:latin typeface="Arial"/>
                <a:ea typeface="Times New Roman"/>
              </a:rPr>
              <a:t>; Maria Antonieta Moraes</a:t>
            </a:r>
            <a:r>
              <a:rPr lang="pt-BR" sz="2000" baseline="30000" dirty="0">
                <a:latin typeface="Arial"/>
                <a:ea typeface="Times New Roman"/>
              </a:rPr>
              <a:t>1</a:t>
            </a:r>
            <a:r>
              <a:rPr lang="pt-BR" sz="2000" dirty="0">
                <a:latin typeface="Arial"/>
                <a:ea typeface="Times New Roman"/>
              </a:rPr>
              <a:t>; Antônio Moreira</a:t>
            </a:r>
            <a:r>
              <a:rPr lang="pt-BR" sz="2000" baseline="30000" dirty="0">
                <a:latin typeface="Arial"/>
                <a:ea typeface="Times New Roman"/>
              </a:rPr>
              <a:t>2</a:t>
            </a:r>
            <a:r>
              <a:rPr lang="pt-BR" sz="2000" dirty="0">
                <a:latin typeface="Arial"/>
                <a:ea typeface="Times New Roman"/>
              </a:rPr>
              <a:t>; Sebastiana Conceição de Souza</a:t>
            </a:r>
            <a:r>
              <a:rPr lang="pt-BR" sz="2000" baseline="30000" dirty="0">
                <a:latin typeface="Arial"/>
                <a:ea typeface="Times New Roman"/>
              </a:rPr>
              <a:t>3</a:t>
            </a:r>
            <a:r>
              <a:rPr lang="pt-BR" sz="2000" dirty="0">
                <a:latin typeface="Arial"/>
                <a:ea typeface="Times New Roman"/>
              </a:rPr>
              <a:t>; Mariana Gonzaga</a:t>
            </a:r>
            <a:r>
              <a:rPr lang="pt-BR" sz="2000" baseline="30000" dirty="0">
                <a:latin typeface="Arial"/>
                <a:ea typeface="Times New Roman"/>
              </a:rPr>
              <a:t>4</a:t>
            </a:r>
          </a:p>
          <a:p>
            <a:endParaRPr lang="pt-BR" sz="2000" baseline="30000" dirty="0">
              <a:latin typeface="Arial"/>
            </a:endParaRPr>
          </a:p>
          <a:p>
            <a:r>
              <a:rPr lang="pt-BR" sz="2000" baseline="30000" dirty="0"/>
              <a:t>1</a:t>
            </a:r>
            <a:r>
              <a:rPr lang="pt-BR" sz="2000" dirty="0"/>
              <a:t> Curso que está cursando (Ex.: Graduando em Educação Física), Instituição de ensino (Ex.: Faculdades Integradas de Três Lagoas – FITL/AEMS</a:t>
            </a:r>
          </a:p>
          <a:p>
            <a:r>
              <a:rPr lang="pt-BR" sz="2000" baseline="30000" dirty="0"/>
              <a:t>2</a:t>
            </a:r>
            <a:r>
              <a:rPr lang="pt-BR" sz="2000" dirty="0"/>
              <a:t> Formação/Titulação/Universidade-Faculdade (Ex.: Mestre em Educação Física – UNESP); Instituição que está vinculado (Ex.: Docente das Faculdades Integradas de Três Lagoas – FITL/AEMS)</a:t>
            </a:r>
          </a:p>
          <a:p>
            <a:r>
              <a:rPr lang="pt-BR" sz="2000" baseline="30000" dirty="0"/>
              <a:t>3</a:t>
            </a:r>
            <a:r>
              <a:rPr lang="pt-BR" sz="2000" dirty="0"/>
              <a:t> Formação/Titulação/Universidade-Faculdade (Ex.: Doutor em Educação Física – UFMS); Instituição que está vinculado (Ex.: Docente das Faculdades Integradas de Três Lagoas – FITL/AEMS)</a:t>
            </a:r>
          </a:p>
          <a:p>
            <a:r>
              <a:rPr lang="pt-BR" sz="2000" baseline="30000" dirty="0"/>
              <a:t>4</a:t>
            </a:r>
            <a:r>
              <a:rPr lang="pt-BR" sz="2000" dirty="0"/>
              <a:t> Formação/Titulação/Universidade-Faculdade (Ex.: Mestre em Educação Física – USP); Instituição que está vinculado (Ex.: Docente das Faculdades Integradas de Três Lagoas – FITL/AEMS)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22A35702-FE20-47B9-ACC9-F2B6B2190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5546" y="358331"/>
            <a:ext cx="20972058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401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744</Words>
  <Application>Microsoft Office PowerPoint</Application>
  <PresentationFormat>Personalizar</PresentationFormat>
  <Paragraphs>50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Aharoni</vt:lpstr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Biblioteca</dc:creator>
  <cp:lastModifiedBy>Catarina Akiko Miyamoto</cp:lastModifiedBy>
  <cp:revision>37</cp:revision>
  <dcterms:created xsi:type="dcterms:W3CDTF">2017-10-25T13:08:10Z</dcterms:created>
  <dcterms:modified xsi:type="dcterms:W3CDTF">2021-09-30T15:12:30Z</dcterms:modified>
</cp:coreProperties>
</file>